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7"/>
  </p:notesMasterIdLst>
  <p:sldIdLst>
    <p:sldId id="256" r:id="rId2"/>
    <p:sldId id="268" r:id="rId3"/>
    <p:sldId id="259" r:id="rId4"/>
    <p:sldId id="292" r:id="rId5"/>
    <p:sldId id="260" r:id="rId6"/>
    <p:sldId id="293" r:id="rId7"/>
    <p:sldId id="294" r:id="rId8"/>
    <p:sldId id="263" r:id="rId9"/>
    <p:sldId id="264" r:id="rId10"/>
    <p:sldId id="265" r:id="rId11"/>
    <p:sldId id="266" r:id="rId12"/>
    <p:sldId id="267" r:id="rId13"/>
    <p:sldId id="261" r:id="rId14"/>
    <p:sldId id="271" r:id="rId15"/>
    <p:sldId id="262" r:id="rId16"/>
    <p:sldId id="269" r:id="rId17"/>
    <p:sldId id="270" r:id="rId18"/>
    <p:sldId id="272" r:id="rId19"/>
    <p:sldId id="273" r:id="rId20"/>
    <p:sldId id="275" r:id="rId21"/>
    <p:sldId id="274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DB369-9F29-7742-A74A-E6321EFD41FF}" type="datetimeFigureOut">
              <a:rPr lang="en-US" smtClean="0"/>
              <a:t>9/7/21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D6114-BD08-F442-84E6-270998DF6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8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D6114-BD08-F442-84E6-270998DF6C8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11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12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51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637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23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213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23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28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9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7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4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0055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github/authenticating-to-github/creating-a-personal-access-token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bshep/softeng21-a2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597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DA6F64-4916-2549-8A18-51705FA5A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sz="3100" dirty="0">
                <a:solidFill>
                  <a:schemeClr val="tx1"/>
                </a:solidFill>
              </a:rPr>
              <a:t>Collaborating on code</a:t>
            </a:r>
            <a:br>
              <a:rPr lang="en-US" sz="3100" dirty="0">
                <a:solidFill>
                  <a:schemeClr val="tx1"/>
                </a:solidFill>
              </a:rPr>
            </a:br>
            <a:br>
              <a:rPr lang="en-US" sz="31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accent1"/>
                </a:solidFill>
              </a:rPr>
              <a:t>Version control systems with git and </a:t>
            </a:r>
            <a:r>
              <a:rPr lang="en-US" sz="2000" dirty="0" err="1">
                <a:solidFill>
                  <a:schemeClr val="accent1"/>
                </a:solidFill>
              </a:rPr>
              <a:t>github</a:t>
            </a:r>
            <a:endParaRPr lang="en-US" sz="3100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D3A85-1788-8F41-8F17-17FC8FFEE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 dirty="0"/>
              <a:t>Dr. Jason B. Shepherd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50A05C-C5D5-CF4C-B5D6-039DCE948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31" r="1235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4362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4E319D-FCB8-BB4A-AF25-C1096A15C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956" y="931863"/>
            <a:ext cx="8066088" cy="4335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E80871-B7E4-2D48-A369-DF360A8AA05E}"/>
              </a:ext>
            </a:extLst>
          </p:cNvPr>
          <p:cNvSpPr txBox="1"/>
          <p:nvPr/>
        </p:nvSpPr>
        <p:spPr>
          <a:xfrm>
            <a:off x="362743" y="5464472"/>
            <a:ext cx="3400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 single </a:t>
            </a:r>
            <a:r>
              <a:rPr lang="en-US" i="1" dirty="0">
                <a:solidFill>
                  <a:schemeClr val="accent1"/>
                </a:solidFill>
              </a:rPr>
              <a:t>checkout</a:t>
            </a:r>
            <a:r>
              <a:rPr lang="en-US" dirty="0">
                <a:solidFill>
                  <a:schemeClr val="accent1"/>
                </a:solidFill>
              </a:rPr>
              <a:t> of one version of the project.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main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55c4277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D93E0-E84B-8442-B52C-31E70D9B7378}"/>
              </a:ext>
            </a:extLst>
          </p:cNvPr>
          <p:cNvSpPr txBox="1"/>
          <p:nvPr/>
        </p:nvSpPr>
        <p:spPr>
          <a:xfrm>
            <a:off x="4395787" y="5464472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 </a:t>
            </a:r>
            <a:r>
              <a:rPr lang="en-US" i="1" dirty="0">
                <a:solidFill>
                  <a:schemeClr val="accent1"/>
                </a:solidFill>
              </a:rPr>
              <a:t>index</a:t>
            </a:r>
            <a:r>
              <a:rPr lang="en-US" dirty="0">
                <a:solidFill>
                  <a:schemeClr val="accent1"/>
                </a:solidFill>
              </a:rPr>
              <a:t> that stores information for your next commit.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F6DD5E-C7FA-7D4C-9F7D-03C6F5C3F051}"/>
              </a:ext>
            </a:extLst>
          </p:cNvPr>
          <p:cNvSpPr txBox="1"/>
          <p:nvPr/>
        </p:nvSpPr>
        <p:spPr>
          <a:xfrm>
            <a:off x="8500536" y="5464471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Local repo with objects and version metadata.</a:t>
            </a:r>
          </a:p>
        </p:txBody>
      </p:sp>
    </p:spTree>
    <p:extLst>
      <p:ext uri="{BB962C8B-B14F-4D97-AF65-F5344CB8AC3E}">
        <p14:creationId xmlns:p14="http://schemas.microsoft.com/office/powerpoint/2010/main" val="2805796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ACEA9-0CB1-E94C-9FAD-C5B175350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055684"/>
            <a:ext cx="9880600" cy="4203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14DA46-4B01-FC4E-B2B6-B490DF1A34FA}"/>
              </a:ext>
            </a:extLst>
          </p:cNvPr>
          <p:cNvSpPr txBox="1"/>
          <p:nvPr/>
        </p:nvSpPr>
        <p:spPr>
          <a:xfrm>
            <a:off x="4510087" y="5386817"/>
            <a:ext cx="3171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Lifecycle for a file in Git</a:t>
            </a:r>
          </a:p>
        </p:txBody>
      </p:sp>
    </p:spTree>
    <p:extLst>
      <p:ext uri="{BB962C8B-B14F-4D97-AF65-F5344CB8AC3E}">
        <p14:creationId xmlns:p14="http://schemas.microsoft.com/office/powerpoint/2010/main" val="2527533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8089-28D5-8745-8259-DD591B8FB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get interesting when we start involving multiple collaborators…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EE689-4A36-7F4B-97FC-A627E1597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29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 between </a:t>
            </a:r>
            <a:r>
              <a:rPr lang="en-US" dirty="0" err="1"/>
              <a:t>jbshep</a:t>
            </a:r>
            <a:r>
              <a:rPr lang="en-US" dirty="0"/>
              <a:t> and BVCSDEMO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jbshep</a:t>
            </a:r>
            <a:r>
              <a:rPr lang="en-US" dirty="0"/>
              <a:t> clones</a:t>
            </a:r>
          </a:p>
          <a:p>
            <a:r>
              <a:rPr lang="en-US" dirty="0" err="1"/>
              <a:t>bvcsdemo</a:t>
            </a:r>
            <a:r>
              <a:rPr lang="en-US" dirty="0"/>
              <a:t> clones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commit, push</a:t>
            </a:r>
          </a:p>
          <a:p>
            <a:r>
              <a:rPr lang="en-US" dirty="0" err="1"/>
              <a:t>bvcsdemo</a:t>
            </a:r>
            <a:r>
              <a:rPr lang="en-US" dirty="0"/>
              <a:t> adds, commit, push (oh no!)</a:t>
            </a:r>
          </a:p>
          <a:p>
            <a:r>
              <a:rPr lang="en-US" dirty="0"/>
              <a:t>----</a:t>
            </a:r>
          </a:p>
          <a:p>
            <a:r>
              <a:rPr lang="en-US" dirty="0" err="1"/>
              <a:t>bvcsdemo</a:t>
            </a:r>
            <a:r>
              <a:rPr lang="en-US" dirty="0"/>
              <a:t> git pull (file now has merge stuff… previous commit is thrown away)</a:t>
            </a:r>
          </a:p>
          <a:p>
            <a:r>
              <a:rPr lang="en-US" dirty="0" err="1"/>
              <a:t>bvcsdemo</a:t>
            </a:r>
            <a:r>
              <a:rPr lang="en-US" dirty="0"/>
              <a:t> edit file</a:t>
            </a:r>
          </a:p>
          <a:p>
            <a:r>
              <a:rPr lang="en-US" dirty="0" err="1"/>
              <a:t>bvcsdemo</a:t>
            </a:r>
            <a:r>
              <a:rPr lang="en-US" dirty="0"/>
              <a:t> add, commit, push</a:t>
            </a:r>
          </a:p>
          <a:p>
            <a:r>
              <a:rPr lang="en-US" dirty="0"/>
              <a:t>Do ‘git log’ on both Terminals</a:t>
            </a:r>
          </a:p>
          <a:p>
            <a:r>
              <a:rPr lang="en-US" dirty="0" err="1"/>
              <a:t>jbshep</a:t>
            </a:r>
            <a:r>
              <a:rPr lang="en-US" dirty="0"/>
              <a:t> needs to do git pull (assuming he has no changes locally)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35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FFBBA-7E9D-4C4F-9222-BE9B5EA7C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8A92-7D2B-6340-98C4-83EBC79CC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Notice the labeling on ‘git log’ output</a:t>
            </a:r>
          </a:p>
          <a:p>
            <a:r>
              <a:rPr lang="en-US" sz="2800" dirty="0"/>
              <a:t>Each commit has its own unique hash</a:t>
            </a:r>
          </a:p>
          <a:p>
            <a:r>
              <a:rPr lang="en-US" sz="2800" dirty="0"/>
              <a:t>We can refer to this hash (or just part of the beginning of it) when we perform different operations</a:t>
            </a:r>
          </a:p>
          <a:p>
            <a:r>
              <a:rPr lang="en-US" sz="2800" dirty="0"/>
              <a:t>Example: git checkout 55c4277</a:t>
            </a:r>
          </a:p>
        </p:txBody>
      </p:sp>
    </p:spTree>
    <p:extLst>
      <p:ext uri="{BB962C8B-B14F-4D97-AF65-F5344CB8AC3E}">
        <p14:creationId xmlns:p14="http://schemas.microsoft.com/office/powerpoint/2010/main" val="2130159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6B612-4A29-8E49-878D-449C127B4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 between </a:t>
            </a:r>
            <a:r>
              <a:rPr lang="en-US" dirty="0" err="1"/>
              <a:t>jbshep</a:t>
            </a:r>
            <a:r>
              <a:rPr lang="en-US" dirty="0"/>
              <a:t> and BVCSDEMO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32D0-9F14-0241-AD69-FEC7098D4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bvcsdemo</a:t>
            </a:r>
            <a:r>
              <a:rPr lang="en-US" dirty="0"/>
              <a:t> are </a:t>
            </a:r>
            <a:r>
              <a:rPr lang="en-US" dirty="0" err="1"/>
              <a:t>sync’ed</a:t>
            </a:r>
            <a:endParaRPr lang="en-US" dirty="0"/>
          </a:p>
          <a:p>
            <a:r>
              <a:rPr lang="en-US" dirty="0" err="1"/>
              <a:t>jbshep</a:t>
            </a:r>
            <a:r>
              <a:rPr lang="en-US" dirty="0"/>
              <a:t> makes a change to new file but does not add, commit, or push yet</a:t>
            </a:r>
          </a:p>
          <a:p>
            <a:r>
              <a:rPr lang="en-US" dirty="0" err="1"/>
              <a:t>bvcsdemo</a:t>
            </a:r>
            <a:r>
              <a:rPr lang="en-US" dirty="0"/>
              <a:t> makes a change to existing file, adds, commits, and pushes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commits, tries to push… error!  Remote has changes </a:t>
            </a:r>
            <a:r>
              <a:rPr lang="en-US" dirty="0" err="1"/>
              <a:t>jbshep</a:t>
            </a:r>
            <a:r>
              <a:rPr lang="en-US" dirty="0"/>
              <a:t> doesn’t have.</a:t>
            </a:r>
          </a:p>
          <a:p>
            <a:r>
              <a:rPr lang="en-US" dirty="0" err="1"/>
              <a:t>jbshep</a:t>
            </a:r>
            <a:r>
              <a:rPr lang="en-US" dirty="0"/>
              <a:t> tries git pull… previous push attempt already grabbed existing file changes</a:t>
            </a:r>
          </a:p>
          <a:p>
            <a:r>
              <a:rPr lang="en-US" dirty="0" err="1"/>
              <a:t>jbshep</a:t>
            </a:r>
            <a:r>
              <a:rPr lang="en-US" dirty="0"/>
              <a:t> tries to push again.  Previous commit was already thrown away.  Need to recommit.</a:t>
            </a:r>
          </a:p>
          <a:p>
            <a:r>
              <a:rPr lang="en-US" dirty="0" err="1"/>
              <a:t>jbshep</a:t>
            </a:r>
            <a:r>
              <a:rPr lang="en-US" dirty="0"/>
              <a:t> commits, pushes</a:t>
            </a:r>
          </a:p>
          <a:p>
            <a:r>
              <a:rPr lang="en-US" dirty="0" err="1"/>
              <a:t>bvcsdemo</a:t>
            </a:r>
            <a:r>
              <a:rPr lang="en-US" dirty="0"/>
              <a:t> is behind and must git pull to catch up</a:t>
            </a:r>
          </a:p>
        </p:txBody>
      </p:sp>
    </p:spTree>
    <p:extLst>
      <p:ext uri="{BB962C8B-B14F-4D97-AF65-F5344CB8AC3E}">
        <p14:creationId xmlns:p14="http://schemas.microsoft.com/office/powerpoint/2010/main" val="1671853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AssignmenT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59172-A34A-9941-A592-0B96144B3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in-class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Instructions: https://</a:t>
            </a:r>
            <a:r>
              <a:rPr lang="en-US" sz="2400" dirty="0" err="1">
                <a:solidFill>
                  <a:schemeClr val="bg1"/>
                </a:solidFill>
              </a:rPr>
              <a:t>github.com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jbshep</a:t>
            </a:r>
            <a:r>
              <a:rPr lang="en-US" sz="2400" dirty="0">
                <a:solidFill>
                  <a:schemeClr val="bg1"/>
                </a:solidFill>
              </a:rPr>
              <a:t>/softeng21/blob/main/</a:t>
            </a:r>
            <a:r>
              <a:rPr lang="en-US" sz="2400" dirty="0" err="1">
                <a:solidFill>
                  <a:schemeClr val="bg1"/>
                </a:solidFill>
              </a:rPr>
              <a:t>asgn</a:t>
            </a:r>
            <a:r>
              <a:rPr lang="en-US" sz="2400" dirty="0">
                <a:solidFill>
                  <a:schemeClr val="bg1"/>
                </a:solidFill>
              </a:rPr>
              <a:t>/a2.md</a:t>
            </a:r>
          </a:p>
          <a:p>
            <a:r>
              <a:rPr lang="en-US" sz="2400" dirty="0">
                <a:solidFill>
                  <a:schemeClr val="bg1"/>
                </a:solidFill>
              </a:rPr>
              <a:t>Repo:           https://</a:t>
            </a:r>
            <a:r>
              <a:rPr lang="en-US" sz="2400" dirty="0" err="1">
                <a:solidFill>
                  <a:schemeClr val="bg1"/>
                </a:solidFill>
              </a:rPr>
              <a:t>github.com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jbshep</a:t>
            </a:r>
            <a:r>
              <a:rPr lang="en-US" sz="2400" dirty="0">
                <a:solidFill>
                  <a:schemeClr val="bg1"/>
                </a:solidFill>
              </a:rPr>
              <a:t>/softeng21-a2/</a:t>
            </a:r>
          </a:p>
        </p:txBody>
      </p:sp>
    </p:spTree>
    <p:extLst>
      <p:ext uri="{BB962C8B-B14F-4D97-AF65-F5344CB8AC3E}">
        <p14:creationId xmlns:p14="http://schemas.microsoft.com/office/powerpoint/2010/main" val="1876651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3989A2-ADFB-6A42-B58F-8A067CAD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anatomy of a commit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8BD0AC-81EC-3A4F-B47E-DE0FDFE8BBAC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540FA8-9BFF-904F-90E7-CA38F1FA5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1855692"/>
            <a:ext cx="8372475" cy="463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725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6ECA-7012-3746-811B-D11D8CF3F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series of commits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5C32F0-592A-364D-9EEA-8EFE935CF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816100"/>
            <a:ext cx="9829800" cy="3225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1CAEF9-8A92-A744-B7FD-020B735A025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2911603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F823-9E50-0742-A5FC-6691EBF0F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166CC-AD63-FB44-8898-DE81A0F93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 </a:t>
            </a:r>
            <a:r>
              <a:rPr lang="en-US" sz="2000" b="1" u="sng" dirty="0"/>
              <a:t>branch</a:t>
            </a:r>
            <a:r>
              <a:rPr lang="en-US" sz="2000" dirty="0"/>
              <a:t> is a lightweight movable pointer to a commit.</a:t>
            </a:r>
          </a:p>
          <a:p>
            <a:r>
              <a:rPr lang="en-US" sz="2000" dirty="0"/>
              <a:t>Default branch is named </a:t>
            </a:r>
            <a:r>
              <a:rPr lang="en-US" sz="2000" b="1" u="sng" dirty="0"/>
              <a:t>main</a:t>
            </a:r>
            <a:r>
              <a:rPr lang="en-US" sz="2000" dirty="0"/>
              <a:t>. (used to be known as </a:t>
            </a:r>
            <a:r>
              <a:rPr lang="en-US" sz="2000" b="1" u="sng" dirty="0"/>
              <a:t>master</a:t>
            </a:r>
            <a:r>
              <a:rPr lang="en-US" sz="2000" dirty="0"/>
              <a:t>)</a:t>
            </a:r>
          </a:p>
          <a:p>
            <a:r>
              <a:rPr lang="en-US" sz="2000" b="1" dirty="0"/>
              <a:t>main</a:t>
            </a:r>
            <a:r>
              <a:rPr lang="en-US" sz="2000" dirty="0"/>
              <a:t> points to your last commit in the main branch.</a:t>
            </a:r>
          </a:p>
          <a:p>
            <a:r>
              <a:rPr lang="en-US" sz="2000" dirty="0"/>
              <a:t>With each new commit, the main pointer moves forward automatically.</a:t>
            </a:r>
          </a:p>
          <a:p>
            <a:r>
              <a:rPr lang="en-US" sz="2000" dirty="0"/>
              <a:t>(Technically, you can rename the main branch something other than “main” but please don’t).</a:t>
            </a:r>
          </a:p>
          <a:p>
            <a:r>
              <a:rPr lang="en-US" sz="2000" dirty="0"/>
              <a:t>Our working directory has a </a:t>
            </a:r>
            <a:r>
              <a:rPr lang="en-US" sz="2000" b="1" dirty="0"/>
              <a:t>HEAD</a:t>
            </a:r>
            <a:r>
              <a:rPr lang="en-US" sz="2000" dirty="0"/>
              <a:t> pointer.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the last commit of the current branch.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</a:t>
            </a:r>
            <a:r>
              <a:rPr lang="en-US" sz="2000" b="1" dirty="0"/>
              <a:t>main</a:t>
            </a:r>
            <a:r>
              <a:rPr lang="en-US" sz="2000" dirty="0"/>
              <a:t> unless you change it.</a:t>
            </a:r>
          </a:p>
        </p:txBody>
      </p:sp>
    </p:spTree>
    <p:extLst>
      <p:ext uri="{BB962C8B-B14F-4D97-AF65-F5344CB8AC3E}">
        <p14:creationId xmlns:p14="http://schemas.microsoft.com/office/powerpoint/2010/main" val="343960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92E2-BECD-C44B-8B8A-1726AD706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Timeline for “Collaborating on Code”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5381D-8E7D-9B4D-BD2B-407B76282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Read up through Section 2.4 “Undoing Things” before the third day of class.</a:t>
            </a:r>
          </a:p>
          <a:p>
            <a:pPr lvl="1"/>
            <a:r>
              <a:rPr lang="en-US" sz="2000" dirty="0"/>
              <a:t>I will “lift” up some core ideas from the reading.</a:t>
            </a:r>
          </a:p>
          <a:p>
            <a:pPr lvl="1"/>
            <a:r>
              <a:rPr lang="en-US" sz="2000" dirty="0"/>
              <a:t>You should familiarize yourself with the mechanics (e.g., “How do I add changes I forgot to a previously performed commit?”)</a:t>
            </a:r>
          </a:p>
          <a:p>
            <a:r>
              <a:rPr lang="en-US" sz="2400" dirty="0"/>
              <a:t>On the third day of class, we will dive deeper into:</a:t>
            </a:r>
          </a:p>
          <a:p>
            <a:pPr lvl="1"/>
            <a:r>
              <a:rPr lang="en-US" sz="2000" dirty="0"/>
              <a:t>Git branching and merging</a:t>
            </a:r>
          </a:p>
          <a:p>
            <a:pPr lvl="1"/>
            <a:r>
              <a:rPr lang="en-US" sz="2000" dirty="0"/>
              <a:t>GitHub Issues and Pull Requests</a:t>
            </a:r>
          </a:p>
        </p:txBody>
      </p:sp>
    </p:spTree>
    <p:extLst>
      <p:ext uri="{BB962C8B-B14F-4D97-AF65-F5344CB8AC3E}">
        <p14:creationId xmlns:p14="http://schemas.microsoft.com/office/powerpoint/2010/main" val="203309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060823-807A-D042-B5F2-736001F16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branches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FB3F69-31E8-A84E-B4EA-C78FA4F1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&lt;new-branch&gt;</a:t>
            </a:r>
            <a:r>
              <a:rPr lang="en-US" dirty="0"/>
              <a:t>                creates a new branch named &lt;new-branch&gt;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&lt;branch-name&gt;</a:t>
            </a:r>
            <a:r>
              <a:rPr lang="en-US" dirty="0"/>
              <a:t>          resets HEAD to &lt;branch-name&gt; and updates working directory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-b &lt;new-branch&gt;   </a:t>
            </a:r>
            <a:r>
              <a:rPr lang="en-US" dirty="0"/>
              <a:t>creates a new branch named &lt;new-branch&gt; and switches to it</a:t>
            </a:r>
          </a:p>
        </p:txBody>
      </p:sp>
    </p:spTree>
    <p:extLst>
      <p:ext uri="{BB962C8B-B14F-4D97-AF65-F5344CB8AC3E}">
        <p14:creationId xmlns:p14="http://schemas.microsoft.com/office/powerpoint/2010/main" val="4050268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9A700B-8E28-B847-8ED0-F7DA2678B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52" y="1365842"/>
            <a:ext cx="9588500" cy="476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EDA4C4-A2F9-A144-A3CD-2BE390BC3773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B4FB7E-4946-3C46-8977-38B967467BE6}"/>
              </a:ext>
            </a:extLst>
          </p:cNvPr>
          <p:cNvSpPr/>
          <p:nvPr/>
        </p:nvSpPr>
        <p:spPr>
          <a:xfrm>
            <a:off x="8530441" y="2553194"/>
            <a:ext cx="2216727" cy="665019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415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E7E51C-6419-7044-A400-6A1BF741B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2028063"/>
            <a:ext cx="5837238" cy="28018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06486B-2850-CA46-A187-9160DE4FD450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C9F340A-37E8-AD43-9351-B8DF9879C96D}"/>
              </a:ext>
            </a:extLst>
          </p:cNvPr>
          <p:cNvSpPr/>
          <p:nvPr/>
        </p:nvSpPr>
        <p:spPr>
          <a:xfrm>
            <a:off x="6096000" y="2137558"/>
            <a:ext cx="1397330" cy="49876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739325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7D6711-A3F3-2446-BB11-CF84C5A25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448" y="1895478"/>
            <a:ext cx="8276446" cy="30051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556774-A315-A949-BE0B-0C109B73142E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EB65EA-9D77-3646-B24B-D5F690E6DBA9}"/>
              </a:ext>
            </a:extLst>
          </p:cNvPr>
          <p:cNvSpPr/>
          <p:nvPr/>
        </p:nvSpPr>
        <p:spPr>
          <a:xfrm>
            <a:off x="6096000" y="2137558"/>
            <a:ext cx="1492332" cy="534390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3141033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9D9ACB-6EBB-8E4A-A1F7-EFFE89E56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229" y="1971677"/>
            <a:ext cx="8184362" cy="39004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8F0D23-B0B3-D843-BB8A-AB86D6400D34}"/>
              </a:ext>
            </a:extLst>
          </p:cNvPr>
          <p:cNvSpPr/>
          <p:nvPr/>
        </p:nvSpPr>
        <p:spPr>
          <a:xfrm>
            <a:off x="6179128" y="2113808"/>
            <a:ext cx="1373580" cy="510638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538602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27EE5-96E3-334C-85F2-B6A730ED3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070" y="633848"/>
            <a:ext cx="4717859" cy="2248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069" y="3951971"/>
            <a:ext cx="4717859" cy="28000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F5031A-16D9-4344-86B4-22DA18A5E722}"/>
              </a:ext>
            </a:extLst>
          </p:cNvPr>
          <p:cNvSpPr txBox="1"/>
          <p:nvPr/>
        </p:nvSpPr>
        <p:spPr>
          <a:xfrm>
            <a:off x="4843463" y="3105834"/>
            <a:ext cx="4286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main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merge hotfix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D6C480-1ECC-B24D-A5A8-0E184AC297A8}"/>
              </a:ext>
            </a:extLst>
          </p:cNvPr>
          <p:cNvCxnSpPr/>
          <p:nvPr/>
        </p:nvCxnSpPr>
        <p:spPr>
          <a:xfrm>
            <a:off x="474048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DE6D8E5-6D31-C54F-B254-28CC4074F14F}"/>
              </a:ext>
            </a:extLst>
          </p:cNvPr>
          <p:cNvCxnSpPr/>
          <p:nvPr/>
        </p:nvCxnSpPr>
        <p:spPr>
          <a:xfrm>
            <a:off x="767393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96AFCE7-403F-644E-899D-0DE937F4B49A}"/>
              </a:ext>
            </a:extLst>
          </p:cNvPr>
          <p:cNvSpPr txBox="1"/>
          <p:nvPr/>
        </p:nvSpPr>
        <p:spPr>
          <a:xfrm>
            <a:off x="557213" y="655087"/>
            <a:ext cx="24591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ill Sans MT" panose="020B0502020104020203" pitchFamily="34" charset="77"/>
                <a:cs typeface="Courier New" panose="02070309020205020404" pitchFamily="49" charset="0"/>
              </a:rPr>
              <a:t>Merging back to main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987FD9-DC12-5341-90E3-BED93BC7DECA}"/>
              </a:ext>
            </a:extLst>
          </p:cNvPr>
          <p:cNvSpPr/>
          <p:nvPr/>
        </p:nvSpPr>
        <p:spPr>
          <a:xfrm>
            <a:off x="6321631" y="740254"/>
            <a:ext cx="779813" cy="25727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C60F2F-15C9-634F-ACDC-2FD0F883B926}"/>
              </a:ext>
            </a:extLst>
          </p:cNvPr>
          <p:cNvSpPr/>
          <p:nvPr/>
        </p:nvSpPr>
        <p:spPr>
          <a:xfrm>
            <a:off x="7554686" y="4035098"/>
            <a:ext cx="779813" cy="25727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1364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37" y="914400"/>
            <a:ext cx="6534455" cy="38781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20198C-EB9A-5E47-BA8D-8EB076FC0FE7}"/>
              </a:ext>
            </a:extLst>
          </p:cNvPr>
          <p:cNvSpPr txBox="1"/>
          <p:nvPr/>
        </p:nvSpPr>
        <p:spPr>
          <a:xfrm>
            <a:off x="7492403" y="914400"/>
            <a:ext cx="36822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merge of hotfix into main was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fast-forward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2A1B04-0405-6B4C-B24D-D02B0FABAF8B}"/>
              </a:ext>
            </a:extLst>
          </p:cNvPr>
          <p:cNvSpPr txBox="1"/>
          <p:nvPr/>
        </p:nvSpPr>
        <p:spPr>
          <a:xfrm>
            <a:off x="7492403" y="2127112"/>
            <a:ext cx="36822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checkout iss53'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,</a:t>
            </a: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iss53 branch does not have our changes found in main.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74715C-6897-AB4A-9453-B5C23C2D45EE}"/>
              </a:ext>
            </a:extLst>
          </p:cNvPr>
          <p:cNvSpPr txBox="1"/>
          <p:nvPr/>
        </p:nvSpPr>
        <p:spPr>
          <a:xfrm>
            <a:off x="7492403" y="3776909"/>
            <a:ext cx="36822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Our options are: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1.)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merge main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 to pull our main branch changes into the iss53 branch, or…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2.) wait and merge iss53 changes into main later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B08C17-DC2C-144C-9E26-154AC46529AF}"/>
              </a:ext>
            </a:extLst>
          </p:cNvPr>
          <p:cNvSpPr/>
          <p:nvPr/>
        </p:nvSpPr>
        <p:spPr>
          <a:xfrm>
            <a:off x="5875693" y="1013024"/>
            <a:ext cx="1071372" cy="412015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7095893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742989-9AD2-DE4E-8F2C-92E91A0CF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07" y="605319"/>
            <a:ext cx="6841114" cy="26318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4B037A-F56E-3940-A1E8-5EE2D6BDFC79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E4BDE-0865-B44A-9E84-14075C61BB9D}"/>
              </a:ext>
            </a:extLst>
          </p:cNvPr>
          <p:cNvSpPr txBox="1"/>
          <p:nvPr/>
        </p:nvSpPr>
        <p:spPr>
          <a:xfrm>
            <a:off x="8217572" y="1661071"/>
            <a:ext cx="39663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do option #2 from the previous slide (checkout main and then merge iss53), git does a three-way merge to create ‘C6’.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C6 is known 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merge commit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E2FD1E-AEB5-5841-98C9-A923BFFC5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408" y="3962928"/>
            <a:ext cx="8353962" cy="25803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0337DD5-41F4-AF41-B155-561E4D0FD51A}"/>
              </a:ext>
            </a:extLst>
          </p:cNvPr>
          <p:cNvCxnSpPr/>
          <p:nvPr/>
        </p:nvCxnSpPr>
        <p:spPr>
          <a:xfrm>
            <a:off x="2674173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85A0CA-EC61-E841-AC0D-628C3EA1FF2A}"/>
              </a:ext>
            </a:extLst>
          </p:cNvPr>
          <p:cNvCxnSpPr/>
          <p:nvPr/>
        </p:nvCxnSpPr>
        <p:spPr>
          <a:xfrm>
            <a:off x="4382241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1D706F-4A83-DD44-8B2A-033416120BF9}"/>
              </a:ext>
            </a:extLst>
          </p:cNvPr>
          <p:cNvCxnSpPr/>
          <p:nvPr/>
        </p:nvCxnSpPr>
        <p:spPr>
          <a:xfrm>
            <a:off x="3527216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09D7F39-CCF9-4345-B457-0E54FEA3F48C}"/>
              </a:ext>
            </a:extLst>
          </p:cNvPr>
          <p:cNvSpPr/>
          <p:nvPr/>
        </p:nvSpPr>
        <p:spPr>
          <a:xfrm>
            <a:off x="4854416" y="811145"/>
            <a:ext cx="893241" cy="317012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0F0F1"/>
                </a:solidFill>
              </a:rPr>
              <a:t>main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8343A8-3C4E-6140-A9D2-01212C340384}"/>
              </a:ext>
            </a:extLst>
          </p:cNvPr>
          <p:cNvSpPr/>
          <p:nvPr/>
        </p:nvSpPr>
        <p:spPr>
          <a:xfrm>
            <a:off x="7690640" y="4081680"/>
            <a:ext cx="1049599" cy="317012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6003412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B7FF3-5675-F84D-AB78-FDD91BA19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Remarks on Branching and Merging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E6ADE-3CF5-B942-B916-7C378DEA2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If the merge isn’t automatic, Git walks you through the merge by putting differing code directly into the files that conflict.  You choose the correct code.</a:t>
            </a:r>
          </a:p>
          <a:p>
            <a:r>
              <a:rPr lang="en-US" sz="2400" dirty="0"/>
              <a:t>Once you are done with a branch, you can delete it.</a:t>
            </a:r>
          </a:p>
          <a:p>
            <a:pPr lvl="1"/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-d &lt;old-branch&gt;</a:t>
            </a:r>
            <a:endParaRPr lang="en-US" sz="2200" dirty="0"/>
          </a:p>
          <a:p>
            <a:r>
              <a:rPr lang="en-US" sz="2400" dirty="0"/>
              <a:t>In other VCS’s, creating a branch is expensive.  In Git, a branch is lightweight, easy to create, and easy to merge.</a:t>
            </a:r>
          </a:p>
          <a:p>
            <a:r>
              <a:rPr lang="en-US" sz="2400" dirty="0"/>
              <a:t>Creating several different topic branches is no big deal.</a:t>
            </a:r>
          </a:p>
        </p:txBody>
      </p:sp>
    </p:spTree>
    <p:extLst>
      <p:ext uri="{BB962C8B-B14F-4D97-AF65-F5344CB8AC3E}">
        <p14:creationId xmlns:p14="http://schemas.microsoft.com/office/powerpoint/2010/main" val="2539904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1F8C-4C2A-BA48-8FE4-AD34306D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latest from Origin (GitHub)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EE2D9-6438-DE42-8DBE-D5D0C6127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fetch origin</a:t>
            </a:r>
          </a:p>
          <a:p>
            <a:pPr lvl="1"/>
            <a:r>
              <a:rPr lang="en-US" dirty="0"/>
              <a:t>fetches latest code and metadata from origin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pull</a:t>
            </a:r>
          </a:p>
          <a:p>
            <a:pPr lvl="1"/>
            <a:r>
              <a:rPr lang="en-US" dirty="0"/>
              <a:t>fetches latest code and metadata from origin and attempts to merge</a:t>
            </a:r>
          </a:p>
        </p:txBody>
      </p:sp>
    </p:spTree>
    <p:extLst>
      <p:ext uri="{BB962C8B-B14F-4D97-AF65-F5344CB8AC3E}">
        <p14:creationId xmlns:p14="http://schemas.microsoft.com/office/powerpoint/2010/main" val="839275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32428-A991-0642-B416-37A4F59C7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2E3CB-99C9-D846-8E1A-B88C85881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u="sng" dirty="0"/>
              <a:t>Version Control System (VCS)</a:t>
            </a:r>
            <a:r>
              <a:rPr lang="en-US" b="1" dirty="0"/>
              <a:t> </a:t>
            </a:r>
            <a:r>
              <a:rPr lang="en-US" dirty="0"/>
              <a:t>is software that tracks changes to a set of files in a </a:t>
            </a:r>
            <a:r>
              <a:rPr lang="en-US" b="1" u="sng" dirty="0"/>
              <a:t>repository</a:t>
            </a:r>
          </a:p>
          <a:p>
            <a:pPr lvl="1"/>
            <a:r>
              <a:rPr lang="en-US" dirty="0"/>
              <a:t>Local VCS – one user</a:t>
            </a:r>
          </a:p>
          <a:p>
            <a:pPr lvl="1"/>
            <a:r>
              <a:rPr lang="en-US" dirty="0"/>
              <a:t>Centralized VCS – multiple collaborators, central server, files are checked-out/reserved</a:t>
            </a:r>
          </a:p>
          <a:p>
            <a:pPr lvl="1"/>
            <a:r>
              <a:rPr lang="en-US" dirty="0"/>
              <a:t>Distributed VCS – multiple collaborators, everyone has a full mirror of the repo</a:t>
            </a:r>
          </a:p>
          <a:p>
            <a:r>
              <a:rPr lang="en-US" dirty="0"/>
              <a:t>Git</a:t>
            </a:r>
          </a:p>
          <a:p>
            <a:pPr lvl="1"/>
            <a:r>
              <a:rPr lang="en-US" dirty="0"/>
              <a:t>Distributed VCS developed by Linus Torvalds when </a:t>
            </a:r>
            <a:r>
              <a:rPr lang="en-US" dirty="0" err="1"/>
              <a:t>BitKeeper</a:t>
            </a:r>
            <a:r>
              <a:rPr lang="en-US" dirty="0"/>
              <a:t> stopped being free-of-charge</a:t>
            </a:r>
          </a:p>
          <a:p>
            <a:pPr lvl="1"/>
            <a:r>
              <a:rPr lang="en-US" dirty="0"/>
              <a:t>Popular because of branching/merging capabilities</a:t>
            </a:r>
          </a:p>
          <a:p>
            <a:r>
              <a:rPr lang="en-US" dirty="0"/>
              <a:t> </a:t>
            </a:r>
          </a:p>
          <a:p>
            <a:pPr lvl="1"/>
            <a:r>
              <a:rPr lang="en-US" dirty="0"/>
              <a:t>Popular hosting service for Git repositories with added tools (HTML repo browsing, Wikis, Issue/Milestone mgmt., etc.)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7F7BD1-E7BA-DB47-A867-35EB7C138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9" y="5068497"/>
            <a:ext cx="1228474" cy="45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3235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499CB-9097-8A40-A754-F8028F118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Try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286E6-3EB7-6A47-8C11-3C08A6C50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Grab a partner (or two).</a:t>
            </a:r>
          </a:p>
          <a:p>
            <a:r>
              <a:rPr lang="en-US" dirty="0"/>
              <a:t>One of you create a repo on GitHub and add your partner as a collaborator.</a:t>
            </a:r>
          </a:p>
          <a:p>
            <a:pPr lvl="1"/>
            <a:r>
              <a:rPr lang="en-US" dirty="0"/>
              <a:t>Don’t worry, you’ll delete your repo when you’re done.</a:t>
            </a:r>
          </a:p>
          <a:p>
            <a:r>
              <a:rPr lang="en-US" dirty="0"/>
              <a:t>Add some files.</a:t>
            </a:r>
          </a:p>
          <a:p>
            <a:r>
              <a:rPr lang="en-US" dirty="0"/>
              <a:t>Each of you create a branch and either add files, modify files, delete files, or all of the above.</a:t>
            </a:r>
          </a:p>
          <a:p>
            <a:r>
              <a:rPr lang="en-US" dirty="0"/>
              <a:t>Try merging your work back into the main branch.</a:t>
            </a:r>
          </a:p>
          <a:p>
            <a:r>
              <a:rPr lang="en-US" dirty="0"/>
              <a:t>Create several branches to get used to the workflow.</a:t>
            </a:r>
          </a:p>
        </p:txBody>
      </p:sp>
    </p:spTree>
    <p:extLst>
      <p:ext uri="{BB962C8B-B14F-4D97-AF65-F5344CB8AC3E}">
        <p14:creationId xmlns:p14="http://schemas.microsoft.com/office/powerpoint/2010/main" val="2679034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1F959-489A-EB43-AA57-84148C7D7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GitHub: Issues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96135-CF73-2F43-8EDD-7ABC766FC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4073236"/>
            <a:ext cx="11029615" cy="1902114"/>
          </a:xfrm>
        </p:spPr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Track coding work to be done (bug fixes, enhancements/features, etc.).</a:t>
            </a:r>
          </a:p>
          <a:p>
            <a:r>
              <a:rPr lang="en-US" dirty="0"/>
              <a:t>Pull Requests:</a:t>
            </a:r>
          </a:p>
          <a:p>
            <a:pPr lvl="1"/>
            <a:r>
              <a:rPr lang="en-US" dirty="0"/>
              <a:t>A more collaborative method for merging code to main from a topic branch.</a:t>
            </a:r>
          </a:p>
          <a:p>
            <a:pPr lvl="1"/>
            <a:r>
              <a:rPr lang="en-US" dirty="0"/>
              <a:t>If an Issue captures changes that are needed, Pull Requests contain commits in a branch intended to close that Issue.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8BBF6A-CE20-234E-8D75-769BB0C27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075877"/>
            <a:ext cx="10497787" cy="171667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2F40B99-F878-5E49-9BE8-B1406703889C}"/>
              </a:ext>
            </a:extLst>
          </p:cNvPr>
          <p:cNvSpPr/>
          <p:nvPr/>
        </p:nvSpPr>
        <p:spPr>
          <a:xfrm>
            <a:off x="1769423" y="3218213"/>
            <a:ext cx="1021278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F3D3C55-89B5-2A47-B7A7-BA5B2591C310}"/>
              </a:ext>
            </a:extLst>
          </p:cNvPr>
          <p:cNvSpPr/>
          <p:nvPr/>
        </p:nvSpPr>
        <p:spPr>
          <a:xfrm>
            <a:off x="2957653" y="3210291"/>
            <a:ext cx="1185721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A5ACB9-EE51-FF40-9671-A920BF1F1730}"/>
              </a:ext>
            </a:extLst>
          </p:cNvPr>
          <p:cNvCxnSpPr>
            <a:cxnSpLocks/>
          </p:cNvCxnSpPr>
          <p:nvPr/>
        </p:nvCxnSpPr>
        <p:spPr>
          <a:xfrm>
            <a:off x="585784" y="3914775"/>
            <a:ext cx="104931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4092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Tour of Using Issues and Pull Requests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Creating issues, pull requests, closing issues, etc.</a:t>
            </a:r>
          </a:p>
        </p:txBody>
      </p:sp>
    </p:spTree>
    <p:extLst>
      <p:ext uri="{BB962C8B-B14F-4D97-AF65-F5344CB8AC3E}">
        <p14:creationId xmlns:p14="http://schemas.microsoft.com/office/powerpoint/2010/main" val="6074415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FC1E0B-CB6E-2841-9D1D-DE5115DC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Repo vs. Fork-and-Pull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AC66B6-8F35-6F47-B1A9-ECC778F51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Shared repo model</a:t>
            </a:r>
          </a:p>
          <a:p>
            <a:pPr lvl="1"/>
            <a:r>
              <a:rPr lang="en-US" sz="2000" dirty="0"/>
              <a:t>Owner adds collaborators</a:t>
            </a:r>
          </a:p>
          <a:p>
            <a:pPr lvl="1"/>
            <a:r>
              <a:rPr lang="en-US" sz="2000" dirty="0"/>
              <a:t>Everyone clones repo and uses branches to perform work</a:t>
            </a:r>
          </a:p>
          <a:p>
            <a:r>
              <a:rPr lang="en-US" sz="2400" dirty="0"/>
              <a:t>Fork-and-pull</a:t>
            </a:r>
          </a:p>
          <a:p>
            <a:pPr lvl="1"/>
            <a:r>
              <a:rPr lang="en-US" sz="2000" dirty="0"/>
              <a:t>Owner allows others to contribute by “forking” a repo into their own GitHub profile</a:t>
            </a:r>
          </a:p>
          <a:p>
            <a:pPr lvl="1"/>
            <a:r>
              <a:rPr lang="en-US" sz="2000" dirty="0"/>
              <a:t>Others may add to their own main (or their own branches)</a:t>
            </a:r>
          </a:p>
          <a:p>
            <a:pPr lvl="1"/>
            <a:r>
              <a:rPr lang="en-US" sz="2000" dirty="0"/>
              <a:t>Others may request their code added to original repo by submitting a PR</a:t>
            </a:r>
          </a:p>
          <a:p>
            <a:pPr lvl="1"/>
            <a:r>
              <a:rPr lang="en-US" sz="2000" dirty="0"/>
              <a:t>Popular for open source projects (e.g., React, Flask, D3, Bootstrap)</a:t>
            </a:r>
          </a:p>
        </p:txBody>
      </p:sp>
    </p:spTree>
    <p:extLst>
      <p:ext uri="{BB962C8B-B14F-4D97-AF65-F5344CB8AC3E}">
        <p14:creationId xmlns:p14="http://schemas.microsoft.com/office/powerpoint/2010/main" val="30790907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1347F-BCB9-2741-891B-D55818861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Class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158A7-A56F-1D45-A196-892FA53CF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4117086"/>
          </a:xfrm>
        </p:spPr>
        <p:txBody>
          <a:bodyPr>
            <a:normAutofit/>
          </a:bodyPr>
          <a:lstStyle/>
          <a:p>
            <a:r>
              <a:rPr lang="en-US" dirty="0"/>
              <a:t>We will use the Shared Repo model.</a:t>
            </a:r>
          </a:p>
          <a:p>
            <a:r>
              <a:rPr lang="en-US" dirty="0"/>
              <a:t>Issues will be part of a milestone that is created by the Project Manager (PM).</a:t>
            </a:r>
          </a:p>
          <a:p>
            <a:r>
              <a:rPr lang="en-US" dirty="0"/>
              <a:t>PM rotates for each sprint/milestone.</a:t>
            </a:r>
          </a:p>
          <a:p>
            <a:r>
              <a:rPr lang="en-US" dirty="0"/>
              <a:t>Each Issue selected as part of a milestone will be assigned to two developers, who will pair-program.</a:t>
            </a:r>
          </a:p>
          <a:p>
            <a:r>
              <a:rPr lang="en-US" dirty="0"/>
              <a:t>We will (almost) always close Issues with Pull Requests</a:t>
            </a:r>
          </a:p>
          <a:p>
            <a:pPr lvl="1"/>
            <a:r>
              <a:rPr lang="en-US" dirty="0"/>
              <a:t>As opposed to commit messages, since a commit may not end up fixing the issue as the developer thought.</a:t>
            </a:r>
          </a:p>
          <a:p>
            <a:pPr lvl="1"/>
            <a:r>
              <a:rPr lang="en-US" dirty="0"/>
              <a:t>Creates “traceability” in terms of what code fixed what issue.</a:t>
            </a:r>
          </a:p>
          <a:p>
            <a:pPr lvl="1"/>
            <a:r>
              <a:rPr lang="en-US" dirty="0"/>
              <a:t>We can see commits were properly reviewed (both the code and any tests).</a:t>
            </a:r>
          </a:p>
          <a:p>
            <a:pPr lvl="1"/>
            <a:r>
              <a:rPr lang="en-US" dirty="0"/>
              <a:t>Exceptions: when Issue is for discussion and requires no “code” fix.</a:t>
            </a:r>
          </a:p>
          <a:p>
            <a:r>
              <a:rPr lang="en-US" dirty="0"/>
              <a:t>PM will review and will assign one additional reviewer to each PR (i.e., two </a:t>
            </a:r>
            <a:r>
              <a:rPr lang="en-US" dirty="0" err="1"/>
              <a:t>devs</a:t>
            </a:r>
            <a:r>
              <a:rPr lang="en-US" dirty="0"/>
              <a:t>, two other reviewers)</a:t>
            </a:r>
          </a:p>
        </p:txBody>
      </p:sp>
    </p:spTree>
    <p:extLst>
      <p:ext uri="{BB962C8B-B14F-4D97-AF65-F5344CB8AC3E}">
        <p14:creationId xmlns:p14="http://schemas.microsoft.com/office/powerpoint/2010/main" val="39789705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A683-6DC1-E04E-BB9C-FBF473D8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AFBC9-67FD-8143-9D93-E79A381DE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PM creates a ‘staging’ branch for upcoming milestone</a:t>
            </a:r>
          </a:p>
          <a:p>
            <a:r>
              <a:rPr lang="en-US" dirty="0"/>
              <a:t>PM creates issue for milestone and assigns to dev</a:t>
            </a:r>
          </a:p>
          <a:p>
            <a:r>
              <a:rPr lang="en-US" dirty="0"/>
              <a:t>Dev does ‘git pull’ and creates a branch ‘feature’</a:t>
            </a:r>
          </a:p>
          <a:p>
            <a:r>
              <a:rPr lang="en-US" dirty="0"/>
              <a:t>Dev merges ‘staging’ into ‘feature’</a:t>
            </a:r>
          </a:p>
          <a:p>
            <a:r>
              <a:rPr lang="en-US" dirty="0"/>
              <a:t>Dev adds/commits/pushes and creates a PR (with issue # referenced)</a:t>
            </a:r>
          </a:p>
          <a:p>
            <a:r>
              <a:rPr lang="en-US" dirty="0"/>
              <a:t>PM assigns reviewer (possibly the PM)</a:t>
            </a:r>
          </a:p>
          <a:p>
            <a:r>
              <a:rPr lang="en-US" dirty="0"/>
              <a:t>Reviewer makes comments and requests changes</a:t>
            </a:r>
          </a:p>
          <a:p>
            <a:r>
              <a:rPr lang="en-US" dirty="0"/>
              <a:t>Dev adds/commits/pushes</a:t>
            </a:r>
          </a:p>
          <a:p>
            <a:r>
              <a:rPr lang="en-US" dirty="0"/>
              <a:t>Reviewer approves</a:t>
            </a:r>
          </a:p>
          <a:p>
            <a:r>
              <a:rPr lang="en-US" dirty="0"/>
              <a:t>PM merges PR</a:t>
            </a:r>
            <a:r>
              <a:rPr lang="en-US"/>
              <a:t>, which closes PR and issue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475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681EF-3027-B843-ACA7-287151A90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Sign-up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6981C-C9CD-9244-B57A-A0869EA2F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https://github.com/</a:t>
            </a:r>
            <a:endParaRPr lang="en-US" sz="2400" dirty="0"/>
          </a:p>
          <a:p>
            <a:r>
              <a:rPr lang="en-US" sz="2400" dirty="0"/>
              <a:t>Create a username that is non-BVU specific and professional-looking.</a:t>
            </a:r>
          </a:p>
          <a:p>
            <a:r>
              <a:rPr lang="en-US" sz="2400" dirty="0"/>
              <a:t>After creating an account, go to </a:t>
            </a:r>
            <a:r>
              <a:rPr lang="en-US" sz="2400" dirty="0">
                <a:hlinkClick r:id="rId3"/>
              </a:rPr>
              <a:t>https://docs.github.com/en/github/authenticating-to-github/creating-a-personal-access-token</a:t>
            </a:r>
            <a:r>
              <a:rPr lang="en-US" sz="2400" dirty="0"/>
              <a:t> and follow the directions to create a personal access </a:t>
            </a:r>
            <a:r>
              <a:rPr lang="en-US" sz="2400" b="1" u="sng" dirty="0"/>
              <a:t>token</a:t>
            </a:r>
            <a:r>
              <a:rPr lang="en-US" sz="2400" dirty="0"/>
              <a:t>.  Under “descriptive name” enter “</a:t>
            </a:r>
            <a:r>
              <a:rPr lang="en-US" sz="2400" dirty="0" err="1"/>
              <a:t>cmd</a:t>
            </a:r>
            <a:r>
              <a:rPr lang="en-US" sz="2400" dirty="0"/>
              <a:t> line”.   You will not be able to look it your access token later using GitHub, so save your token somewhere. </a:t>
            </a:r>
          </a:p>
          <a:p>
            <a:r>
              <a:rPr lang="en-US" sz="2400" dirty="0"/>
              <a:t>Message your GitHub username to Dr. Shepherd (</a:t>
            </a:r>
            <a:r>
              <a:rPr lang="en-US" sz="2400" dirty="0" err="1"/>
              <a:t>jbshep</a:t>
            </a:r>
            <a:r>
              <a:rPr lang="en-US" sz="2400" dirty="0"/>
              <a:t>) on Slack.</a:t>
            </a:r>
          </a:p>
          <a:p>
            <a:r>
              <a:rPr lang="en-US" sz="2400" dirty="0"/>
              <a:t>Dr. Shepherd will give you access to </a:t>
            </a:r>
            <a:r>
              <a:rPr lang="en-US" sz="2400" dirty="0">
                <a:hlinkClick r:id="rId4"/>
              </a:rPr>
              <a:t>https://github.com/jbshep/softeng21-a2/</a:t>
            </a:r>
            <a:r>
              <a:rPr lang="en-US" sz="2400" dirty="0"/>
              <a:t>, which is needed for your next assignment (A2). </a:t>
            </a:r>
          </a:p>
        </p:txBody>
      </p:sp>
    </p:spTree>
    <p:extLst>
      <p:ext uri="{BB962C8B-B14F-4D97-AF65-F5344CB8AC3E}">
        <p14:creationId xmlns:p14="http://schemas.microsoft.com/office/powerpoint/2010/main" val="1213184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92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A6B6577-EAA6-0E46-9CC1-5F3A0981E561}"/>
              </a:ext>
            </a:extLst>
          </p:cNvPr>
          <p:cNvSpPr/>
          <p:nvPr/>
        </p:nvSpPr>
        <p:spPr>
          <a:xfrm>
            <a:off x="4370118" y="5642843"/>
            <a:ext cx="6599419" cy="10607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/>
          <a:lstStyle/>
          <a:p>
            <a:pPr algn="ctr"/>
            <a:r>
              <a:rPr lang="en-US" dirty="0"/>
              <a:t>Note: “main” was called “master” for many years until just recently.  You will see lingering references to “master” through documentation about GitHub.</a:t>
            </a:r>
          </a:p>
        </p:txBody>
      </p:sp>
    </p:spTree>
    <p:extLst>
      <p:ext uri="{BB962C8B-B14F-4D97-AF65-F5344CB8AC3E}">
        <p14:creationId xmlns:p14="http://schemas.microsoft.com/office/powerpoint/2010/main" val="3881811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A6B6577-EAA6-0E46-9CC1-5F3A0981E561}"/>
              </a:ext>
            </a:extLst>
          </p:cNvPr>
          <p:cNvSpPr/>
          <p:nvPr/>
        </p:nvSpPr>
        <p:spPr>
          <a:xfrm>
            <a:off x="4370118" y="5514827"/>
            <a:ext cx="6599419" cy="11887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/>
          <a:lstStyle/>
          <a:p>
            <a:r>
              <a:rPr lang="en-US" sz="1400" dirty="0"/>
              <a:t>You may be prompted to run the following commands additionally:</a:t>
            </a:r>
          </a:p>
          <a:p>
            <a:endParaRPr lang="en-US" sz="1000" dirty="0"/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user.name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"Your Name"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user.email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you@example.com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--amend --reset-author</a:t>
            </a:r>
          </a:p>
        </p:txBody>
      </p:sp>
    </p:spTree>
    <p:extLst>
      <p:ext uri="{BB962C8B-B14F-4D97-AF65-F5344CB8AC3E}">
        <p14:creationId xmlns:p14="http://schemas.microsoft.com/office/powerpoint/2010/main" val="1715519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391F84-04A8-4240-B655-86F9284E9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78" y="732152"/>
            <a:ext cx="3800068" cy="54960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5BB536-678D-3440-8F91-680732139BAA}"/>
              </a:ext>
            </a:extLst>
          </p:cNvPr>
          <p:cNvSpPr/>
          <p:nvPr/>
        </p:nvSpPr>
        <p:spPr>
          <a:xfrm>
            <a:off x="486478" y="6371041"/>
            <a:ext cx="2699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https://xkcd.com/1597/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46E2CB-8649-E74A-80F7-E6CC94165189}"/>
              </a:ext>
            </a:extLst>
          </p:cNvPr>
          <p:cNvSpPr txBox="1"/>
          <p:nvPr/>
        </p:nvSpPr>
        <p:spPr>
          <a:xfrm>
            <a:off x="4818784" y="732152"/>
            <a:ext cx="49720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No!  </a:t>
            </a:r>
          </a:p>
          <a:p>
            <a:endParaRPr lang="en-US" sz="2800" dirty="0"/>
          </a:p>
          <a:p>
            <a:r>
              <a:rPr lang="en-US" sz="2800" dirty="0"/>
              <a:t>If you only know commands, you’ll fall into this trap.</a:t>
            </a:r>
          </a:p>
          <a:p>
            <a:endParaRPr lang="en-US" sz="2800" dirty="0"/>
          </a:p>
          <a:p>
            <a:r>
              <a:rPr lang="en-US" sz="2800" dirty="0"/>
              <a:t>If you actually understand how Git works internally, this needn’t be you.</a:t>
            </a:r>
          </a:p>
        </p:txBody>
      </p:sp>
    </p:spTree>
    <p:extLst>
      <p:ext uri="{BB962C8B-B14F-4D97-AF65-F5344CB8AC3E}">
        <p14:creationId xmlns:p14="http://schemas.microsoft.com/office/powerpoint/2010/main" val="95317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9398FA-B858-FD42-9777-8B477E2B5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575" y="754073"/>
            <a:ext cx="6618288" cy="26749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25B217-9F3E-6F4D-BBF9-64D41A7B2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575" y="3926673"/>
            <a:ext cx="6618288" cy="26249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58D424-CC85-0347-A9EC-8F9674B6E922}"/>
              </a:ext>
            </a:extLst>
          </p:cNvPr>
          <p:cNvSpPr txBox="1"/>
          <p:nvPr/>
        </p:nvSpPr>
        <p:spPr>
          <a:xfrm>
            <a:off x="957262" y="818876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other VCS’s do it (delta-based).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D8F22B-F782-C341-8888-7CFD1A072196}"/>
              </a:ext>
            </a:extLst>
          </p:cNvPr>
          <p:cNvSpPr txBox="1"/>
          <p:nvPr/>
        </p:nvSpPr>
        <p:spPr>
          <a:xfrm>
            <a:off x="957262" y="4048518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Git does it</a:t>
            </a:r>
          </a:p>
          <a:p>
            <a:r>
              <a:rPr lang="en-US" sz="2400" dirty="0"/>
              <a:t>(snapshot-based).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9D0A9-BC99-5145-9AB2-889611F477CC}"/>
              </a:ext>
            </a:extLst>
          </p:cNvPr>
          <p:cNvSpPr txBox="1"/>
          <p:nvPr/>
        </p:nvSpPr>
        <p:spPr>
          <a:xfrm>
            <a:off x="1757363" y="5815013"/>
            <a:ext cx="2600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Dashed ovals show that a </a:t>
            </a:r>
            <a:r>
              <a:rPr lang="en-US" i="1" dirty="0">
                <a:solidFill>
                  <a:schemeClr val="accent1"/>
                </a:solidFill>
              </a:rPr>
              <a:t>pointer</a:t>
            </a:r>
            <a:r>
              <a:rPr lang="en-US" dirty="0">
                <a:solidFill>
                  <a:schemeClr val="accent1"/>
                </a:solidFill>
              </a:rPr>
              <a:t> to the file has not changed.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1BDBDE-A5F9-2642-977D-1DDB43C2FD1D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55138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412924"/>
      </a:dk2>
      <a:lt2>
        <a:srgbClr val="E8E3E2"/>
      </a:lt2>
      <a:accent1>
        <a:srgbClr val="46B28F"/>
      </a:accent1>
      <a:accent2>
        <a:srgbClr val="3BA7B1"/>
      </a:accent2>
      <a:accent3>
        <a:srgbClr val="4D87C3"/>
      </a:accent3>
      <a:accent4>
        <a:srgbClr val="B13B65"/>
      </a:accent4>
      <a:accent5>
        <a:srgbClr val="C3534D"/>
      </a:accent5>
      <a:accent6>
        <a:srgbClr val="B1733B"/>
      </a:accent6>
      <a:hlink>
        <a:srgbClr val="C3574C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7785</TotalTime>
  <Words>2050</Words>
  <Application>Microsoft Macintosh PowerPoint</Application>
  <PresentationFormat>Widescreen</PresentationFormat>
  <Paragraphs>224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Calibri</vt:lpstr>
      <vt:lpstr>Courier New</vt:lpstr>
      <vt:lpstr>Gill Sans MT</vt:lpstr>
      <vt:lpstr>Wingdings 2</vt:lpstr>
      <vt:lpstr>DividendVTI</vt:lpstr>
      <vt:lpstr>Collaborating on code  Version control systems with git and github</vt:lpstr>
      <vt:lpstr>Our Timeline for “Collaborating on Code”</vt:lpstr>
      <vt:lpstr>Introduction</vt:lpstr>
      <vt:lpstr>Sign-up on GitHUB</vt:lpstr>
      <vt:lpstr>Simple workflow</vt:lpstr>
      <vt:lpstr>Simple workflow</vt:lpstr>
      <vt:lpstr>Simple workflow</vt:lpstr>
      <vt:lpstr>PowerPoint Presentation</vt:lpstr>
      <vt:lpstr>PowerPoint Presentation</vt:lpstr>
      <vt:lpstr>PowerPoint Presentation</vt:lpstr>
      <vt:lpstr>PowerPoint Presentation</vt:lpstr>
      <vt:lpstr>Things get interesting when we start involving multiple collaborators…</vt:lpstr>
      <vt:lpstr>Scenario 1 between jbshep and BVCSDEMO</vt:lpstr>
      <vt:lpstr>PowerPoint Presentation</vt:lpstr>
      <vt:lpstr>Scenario 2 between jbshep and BVCSDEMO</vt:lpstr>
      <vt:lpstr>AssignmenT</vt:lpstr>
      <vt:lpstr>The anatomy of a commit</vt:lpstr>
      <vt:lpstr>A series of commits</vt:lpstr>
      <vt:lpstr>Branches</vt:lpstr>
      <vt:lpstr>Working with branches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Remarks on Branching and Merging</vt:lpstr>
      <vt:lpstr>Getting the latest from Origin (GitHub)</vt:lpstr>
      <vt:lpstr>You Try It</vt:lpstr>
      <vt:lpstr>GitHub: Issues and Pull Requests</vt:lpstr>
      <vt:lpstr>A Tour of Using Issues and Pull Requests</vt:lpstr>
      <vt:lpstr>Shared Repo vs. Fork-and-Pull</vt:lpstr>
      <vt:lpstr>Our Class Workflow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Collaborating on code  Version control systems with git and github</dc:title>
  <dc:creator>Jason Shepherd</dc:creator>
  <cp:lastModifiedBy>Jason Shepherd</cp:lastModifiedBy>
  <cp:revision>162</cp:revision>
  <cp:lastPrinted>2019-08-29T17:53:17Z</cp:lastPrinted>
  <dcterms:created xsi:type="dcterms:W3CDTF">2019-08-18T00:43:21Z</dcterms:created>
  <dcterms:modified xsi:type="dcterms:W3CDTF">2021-09-07T15:54:50Z</dcterms:modified>
</cp:coreProperties>
</file>